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06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92" r:id="rId10"/>
    <p:sldId id="265" r:id="rId11"/>
    <p:sldId id="266" r:id="rId12"/>
    <p:sldId id="267" r:id="rId13"/>
    <p:sldId id="268" r:id="rId14"/>
    <p:sldId id="269" r:id="rId15"/>
    <p:sldId id="291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752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2585C-68D5-3642-8356-847DBF6D9776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B905B-328B-3F44-9466-F66BE7FDC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9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B905B-328B-3F44-9466-F66BE7FDC4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96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4"/>
            <a:ext cx="5917677" cy="2554758"/>
          </a:xfrm>
        </p:spPr>
        <p:txBody>
          <a:bodyPr anchor="b"/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7419" y="1824010"/>
            <a:ext cx="990599" cy="240258"/>
          </a:xfrm>
        </p:spPr>
        <p:txBody>
          <a:bodyPr/>
          <a:lstStyle>
            <a:lvl1pPr algn="l">
              <a:defRPr sz="900" b="0" i="0">
                <a:solidFill>
                  <a:schemeClr val="bg1"/>
                </a:solidFill>
              </a:defRPr>
            </a:lvl1pPr>
          </a:lstStyle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46568" y="3264407"/>
            <a:ext cx="3859795" cy="228659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</a:defRPr>
            </a:lvl1pPr>
          </a:lstStyle>
          <a:p>
            <a:endParaRPr lang="es-DO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853270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Rectangle 14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20" name="Rectangle 19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60952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19" name="Rectangle 18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570724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1" name="TextBox 10"/>
          <p:cNvSpPr txBox="1"/>
          <p:nvPr/>
        </p:nvSpPr>
        <p:spPr bwMode="gray">
          <a:xfrm>
            <a:off x="7033421" y="2893960"/>
            <a:ext cx="679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 bwMode="gray">
          <a:xfrm>
            <a:off x="625840" y="590998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763" y="914400"/>
            <a:ext cx="6177681" cy="28846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870" y="5000815"/>
            <a:ext cx="6422005" cy="101817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22" name="Rectangle 21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48820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159399"/>
            <a:ext cx="642200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11" name="Rectangle 10"/>
          <p:cNvSpPr/>
          <p:nvPr/>
        </p:nvSpPr>
        <p:spPr>
          <a:xfrm>
            <a:off x="7744507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559464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852" y="921453"/>
            <a:ext cx="6423592" cy="71551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1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2"/>
            <a:ext cx="2313431" cy="287771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1" y="2485332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2"/>
            <a:ext cx="2326750" cy="288836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0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0" y="3147162"/>
            <a:ext cx="2313740" cy="287771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87101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622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023994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390" y="4179595"/>
            <a:ext cx="2295329" cy="657961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1261" y="2489200"/>
            <a:ext cx="2012937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48208"/>
            <a:ext cx="2309279" cy="117667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30434" y="4179594"/>
            <a:ext cx="2291674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486834"/>
            <a:ext cx="2025182" cy="144970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48209"/>
            <a:ext cx="2317790" cy="118837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4166523"/>
            <a:ext cx="2304671" cy="681684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489200"/>
            <a:ext cx="2018838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0" y="4848209"/>
            <a:ext cx="2304671" cy="118942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441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622" y="2489200"/>
            <a:ext cx="0" cy="3548436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140492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64852" y="921453"/>
            <a:ext cx="6423592" cy="71551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962150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119474" cy="4571999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13" name="Rectangle 12"/>
          <p:cNvSpPr/>
          <p:nvPr/>
        </p:nvSpPr>
        <p:spPr>
          <a:xfrm>
            <a:off x="7744507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097242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736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6443" y="2257588"/>
            <a:ext cx="3101763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third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267"/>
            <a:ext cx="3054653" cy="3020345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13" name="Rectangle 12"/>
          <p:cNvSpPr/>
          <p:nvPr/>
        </p:nvSpPr>
        <p:spPr>
          <a:xfrm>
            <a:off x="7745644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931699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79" cy="353060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5324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14695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1" y="3248040"/>
            <a:ext cx="3636978" cy="277176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0" y="2488750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040"/>
            <a:ext cx="3636980" cy="277390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2100105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125063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11" name="Rectangle 10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146333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52881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90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19" name="Rectangle 18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345757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3112"/>
            <a:ext cx="3001938" cy="1613085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2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845826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5"/>
            <p:cNvSpPr/>
            <p:nvPr/>
          </p:nvSpPr>
          <p:spPr bwMode="gray">
            <a:xfrm>
              <a:off x="485023" y="1856958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1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1"/>
            <a:ext cx="6345260" cy="353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60111" y="6377097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827D5C23-2E8D-8748-BF6A-9D8ED534279B}" type="datetimeFigureOut">
              <a:rPr lang="en-US" smtClean="0"/>
              <a:t>4/28/2017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2" y="6373195"/>
            <a:ext cx="3859795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s-DO"/>
          </a:p>
        </p:txBody>
      </p:sp>
      <p:sp>
        <p:nvSpPr>
          <p:cNvPr id="29" name="Rectangle 2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8325B74C-EE52-B247-87B4-18DD4D192A4B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72490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  <p:sldLayoutId id="2147484318" r:id="rId12"/>
    <p:sldLayoutId id="2147484319" r:id="rId13"/>
    <p:sldLayoutId id="2147484320" r:id="rId14"/>
    <p:sldLayoutId id="2147484321" r:id="rId15"/>
    <p:sldLayoutId id="2147484322" r:id="rId16"/>
    <p:sldLayoutId id="214748432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0093" y="1119116"/>
            <a:ext cx="7779757" cy="4708477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THE </a:t>
            </a:r>
            <a:r>
              <a:rPr lang="en-US" sz="5400" dirty="0"/>
              <a:t>CHURCH </a:t>
            </a:r>
            <a:r>
              <a:rPr lang="en-US" sz="5400" dirty="0" smtClean="0"/>
              <a:t>MEMBERS </a:t>
            </a:r>
            <a:br>
              <a:rPr lang="en-US" sz="5400" dirty="0" smtClean="0"/>
            </a:br>
            <a:r>
              <a:rPr lang="en-US" sz="5400" dirty="0" smtClean="0"/>
              <a:t>AND THEIR ROLE WITHIN </a:t>
            </a:r>
            <a:br>
              <a:rPr lang="en-US" sz="5400" dirty="0" smtClean="0"/>
            </a:br>
            <a:r>
              <a:rPr lang="en-US" sz="5400" dirty="0" smtClean="0"/>
              <a:t>THE </a:t>
            </a:r>
            <a:r>
              <a:rPr lang="en-US" sz="5400" dirty="0"/>
              <a:t>ADVENTIST FINANCIAL </a:t>
            </a:r>
            <a:r>
              <a:rPr lang="en-US" sz="5400" dirty="0" smtClean="0"/>
              <a:t>SYSTEM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55605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641445"/>
            <a:ext cx="7076556" cy="1337480"/>
          </a:xfrm>
        </p:spPr>
        <p:txBody>
          <a:bodyPr>
            <a:normAutofit/>
          </a:bodyPr>
          <a:lstStyle/>
          <a:p>
            <a:r>
              <a:rPr lang="en-US" sz="3600" dirty="0"/>
              <a:t>WHEN IT COMES TO FINANCES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263" y="2101755"/>
            <a:ext cx="8106770" cy="4517409"/>
          </a:xfrm>
        </p:spPr>
        <p:txBody>
          <a:bodyPr>
            <a:noAutofit/>
          </a:bodyPr>
          <a:lstStyle/>
          <a:p>
            <a:pPr lvl="0"/>
            <a:r>
              <a:rPr lang="en-US" sz="3000" dirty="0"/>
              <a:t>We are expected to first have faith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in </a:t>
            </a:r>
            <a:r>
              <a:rPr lang="en-US" sz="3000" dirty="0"/>
              <a:t>God and to demonstrate this through obedience and faithfulness toward Him</a:t>
            </a:r>
            <a:r>
              <a:rPr lang="en-US" sz="3000" dirty="0" smtClean="0"/>
              <a:t>.</a:t>
            </a:r>
            <a:r>
              <a:rPr lang="en-US" sz="3000" dirty="0"/>
              <a:t> </a:t>
            </a:r>
          </a:p>
          <a:p>
            <a:pPr lvl="0"/>
            <a:r>
              <a:rPr lang="en-US" sz="3000" dirty="0"/>
              <a:t>We are expected to learn the plan that God has set in place for the financial health of His church, then we must put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this </a:t>
            </a:r>
            <a:r>
              <a:rPr lang="en-US" sz="3000" dirty="0"/>
              <a:t>plan into practice; and finally, we must follow the plan to the end no matter what happens.</a:t>
            </a:r>
          </a:p>
        </p:txBody>
      </p:sp>
    </p:spTree>
    <p:extLst>
      <p:ext uri="{BB962C8B-B14F-4D97-AF65-F5344CB8AC3E}">
        <p14:creationId xmlns:p14="http://schemas.microsoft.com/office/powerpoint/2010/main" val="388537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099"/>
            <a:ext cx="7090204" cy="709865"/>
          </a:xfrm>
        </p:spPr>
        <p:txBody>
          <a:bodyPr/>
          <a:lstStyle/>
          <a:p>
            <a:r>
              <a:rPr lang="en-US" sz="4000" dirty="0"/>
              <a:t>THE CHURCH 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318" y="2115403"/>
            <a:ext cx="8093123" cy="3904397"/>
          </a:xfrm>
        </p:spPr>
        <p:txBody>
          <a:bodyPr>
            <a:noAutofit/>
          </a:bodyPr>
          <a:lstStyle/>
          <a:p>
            <a:pPr lvl="0"/>
            <a:r>
              <a:rPr lang="en-US" sz="4000" dirty="0"/>
              <a:t>Is the foundation of the financial </a:t>
            </a:r>
            <a:r>
              <a:rPr lang="en-US" sz="4000" dirty="0" smtClean="0"/>
              <a:t>system</a:t>
            </a:r>
            <a:endParaRPr lang="en-US" sz="4000" dirty="0"/>
          </a:p>
          <a:p>
            <a:pPr lvl="0"/>
            <a:r>
              <a:rPr lang="en-US" sz="4000" dirty="0"/>
              <a:t>Contributes the resources that the church uses for everything it </a:t>
            </a:r>
            <a:r>
              <a:rPr lang="en-US" sz="4000" dirty="0" smtClean="0"/>
              <a:t>does</a:t>
            </a:r>
            <a:endParaRPr lang="en-US" sz="4000" dirty="0"/>
          </a:p>
          <a:p>
            <a:pPr lvl="0"/>
            <a:r>
              <a:rPr lang="en-US" sz="4000" dirty="0"/>
              <a:t>Must be involved</a:t>
            </a:r>
          </a:p>
        </p:txBody>
      </p:sp>
    </p:spTree>
    <p:extLst>
      <p:ext uri="{BB962C8B-B14F-4D97-AF65-F5344CB8AC3E}">
        <p14:creationId xmlns:p14="http://schemas.microsoft.com/office/powerpoint/2010/main" val="41643409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THE CHURCH 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0" y="2489201"/>
            <a:ext cx="7131147" cy="3530599"/>
          </a:xfrm>
        </p:spPr>
        <p:txBody>
          <a:bodyPr>
            <a:normAutofit/>
          </a:bodyPr>
          <a:lstStyle/>
          <a:p>
            <a:pPr lvl="0"/>
            <a:r>
              <a:rPr lang="en-US" sz="4000" dirty="0"/>
              <a:t>Must be taken care </a:t>
            </a:r>
            <a:r>
              <a:rPr lang="en-US" sz="4000" dirty="0" smtClean="0"/>
              <a:t>of</a:t>
            </a:r>
            <a:r>
              <a:rPr lang="en-US" sz="4000" dirty="0"/>
              <a:t> </a:t>
            </a:r>
          </a:p>
          <a:p>
            <a:pPr lvl="0"/>
            <a:r>
              <a:rPr lang="en-US" sz="4000" dirty="0"/>
              <a:t>Is a topic we should study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14" y="4108862"/>
            <a:ext cx="5730721" cy="274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799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3" y="3491345"/>
            <a:ext cx="3366655" cy="3366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sz="4400" dirty="0" smtClean="0"/>
              <a:t>FOR REFLECTION</a:t>
            </a:r>
            <a:endParaRPr lang="es-DO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206" y="2489201"/>
            <a:ext cx="6638495" cy="3530599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>
                <a:solidFill>
                  <a:srgbClr val="C00000"/>
                </a:solidFill>
              </a:rPr>
              <a:t>God’s </a:t>
            </a:r>
            <a:r>
              <a:rPr lang="en-US" sz="3600" dirty="0">
                <a:solidFill>
                  <a:srgbClr val="C00000"/>
                </a:solidFill>
              </a:rPr>
              <a:t>plan for the financing </a:t>
            </a:r>
            <a:r>
              <a:rPr lang="en-US" sz="3600" dirty="0" smtClean="0">
                <a:solidFill>
                  <a:srgbClr val="C00000"/>
                </a:solidFill>
              </a:rPr>
              <a:t/>
            </a:r>
            <a:br>
              <a:rPr lang="en-US" sz="3600" dirty="0" smtClean="0">
                <a:solidFill>
                  <a:srgbClr val="C00000"/>
                </a:solidFill>
              </a:rPr>
            </a:br>
            <a:r>
              <a:rPr lang="en-US" sz="3600" dirty="0" smtClean="0">
                <a:solidFill>
                  <a:srgbClr val="C00000"/>
                </a:solidFill>
              </a:rPr>
              <a:t>of </a:t>
            </a:r>
            <a:r>
              <a:rPr lang="en-US" sz="3600" dirty="0">
                <a:solidFill>
                  <a:srgbClr val="C00000"/>
                </a:solidFill>
              </a:rPr>
              <a:t>the church is based on the church member, not on the church itself </a:t>
            </a:r>
            <a:r>
              <a:rPr lang="en-US" sz="3600" dirty="0" smtClean="0">
                <a:solidFill>
                  <a:srgbClr val="C00000"/>
                </a:solidFill>
              </a:rPr>
              <a:t/>
            </a:r>
            <a:br>
              <a:rPr lang="en-US" sz="3600" dirty="0" smtClean="0">
                <a:solidFill>
                  <a:srgbClr val="C00000"/>
                </a:solidFill>
              </a:rPr>
            </a:br>
            <a:r>
              <a:rPr lang="en-US" sz="3600" dirty="0" smtClean="0">
                <a:solidFill>
                  <a:srgbClr val="C00000"/>
                </a:solidFill>
              </a:rPr>
              <a:t>as </a:t>
            </a:r>
            <a:r>
              <a:rPr lang="en-US" sz="3600" dirty="0">
                <a:solidFill>
                  <a:srgbClr val="C00000"/>
                </a:solidFill>
              </a:rPr>
              <a:t>an organization</a:t>
            </a:r>
            <a:r>
              <a:rPr lang="en-US" sz="3600" dirty="0" smtClean="0">
                <a:solidFill>
                  <a:srgbClr val="C00000"/>
                </a:solidFill>
              </a:rPr>
              <a:t>.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57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11" y="-116581"/>
            <a:ext cx="8353955" cy="697458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 rot="20944095">
            <a:off x="667333" y="1432714"/>
            <a:ext cx="7449681" cy="40949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3200" dirty="0" smtClean="0"/>
              <a:t>“</a:t>
            </a:r>
            <a:r>
              <a:rPr lang="en-US" sz="3200" dirty="0"/>
              <a:t>The Lord does not propose to come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to </a:t>
            </a:r>
            <a:r>
              <a:rPr lang="en-US" sz="3200" dirty="0"/>
              <a:t>this world, and lay down gold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/>
              <a:t>silver for the advancement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of </a:t>
            </a:r>
            <a:r>
              <a:rPr lang="en-US" sz="3200" dirty="0"/>
              <a:t>His work</a:t>
            </a:r>
            <a:r>
              <a:rPr lang="en-US" sz="3200" dirty="0" smtClean="0"/>
              <a:t>. </a:t>
            </a:r>
            <a:r>
              <a:rPr lang="en-US" sz="3200" dirty="0"/>
              <a:t>He supplies men with resources that by their gifts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/>
              <a:t>offerings they may keep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His </a:t>
            </a:r>
            <a:r>
              <a:rPr lang="en-US" sz="3200" dirty="0"/>
              <a:t>work advancing.” (CS36.2) </a:t>
            </a:r>
            <a:r>
              <a:rPr lang="es-US" sz="3200" dirty="0" smtClean="0">
                <a:effectLst/>
              </a:rPr>
              <a:t> </a:t>
            </a:r>
            <a:endParaRPr lang="es-DO" sz="3200" dirty="0"/>
          </a:p>
        </p:txBody>
      </p:sp>
    </p:spTree>
    <p:extLst>
      <p:ext uri="{BB962C8B-B14F-4D97-AF65-F5344CB8AC3E}">
        <p14:creationId xmlns:p14="http://schemas.microsoft.com/office/powerpoint/2010/main" val="241918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681" y="-235527"/>
            <a:ext cx="8496425" cy="70935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 rot="20944095">
            <a:off x="634909" y="1542308"/>
            <a:ext cx="7326624" cy="441260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3000" dirty="0"/>
              <a:t>“God is not dependent upon men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for </a:t>
            </a:r>
            <a:r>
              <a:rPr lang="en-US" sz="3000" dirty="0"/>
              <a:t>the advancement of His </a:t>
            </a:r>
            <a:r>
              <a:rPr lang="en-US" sz="3000" dirty="0" smtClean="0"/>
              <a:t>cause.</a:t>
            </a:r>
            <a:br>
              <a:rPr lang="en-US" sz="3000" dirty="0" smtClean="0"/>
            </a:br>
            <a:r>
              <a:rPr lang="en-US" sz="3000" dirty="0" smtClean="0"/>
              <a:t>He </a:t>
            </a:r>
            <a:r>
              <a:rPr lang="en-US" sz="3000" dirty="0"/>
              <a:t>might have made angels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the </a:t>
            </a:r>
            <a:r>
              <a:rPr lang="en-US" sz="3000" dirty="0"/>
              <a:t>ambassadors of His truth. 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He </a:t>
            </a:r>
            <a:r>
              <a:rPr lang="en-US" sz="3000" dirty="0"/>
              <a:t>might have made know His will</a:t>
            </a:r>
            <a:r>
              <a:rPr lang="en-US" sz="3000" dirty="0" smtClean="0"/>
              <a:t>….</a:t>
            </a:r>
            <a:br>
              <a:rPr lang="en-US" sz="3000" dirty="0" smtClean="0"/>
            </a:br>
            <a:r>
              <a:rPr lang="en-US" sz="3000" dirty="0" smtClean="0"/>
              <a:t>with </a:t>
            </a:r>
            <a:r>
              <a:rPr lang="en-US" sz="3000" dirty="0"/>
              <a:t>His own voice.  But in order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to </a:t>
            </a:r>
            <a:r>
              <a:rPr lang="en-US" sz="3000" dirty="0"/>
              <a:t>cultivate a spirit of benevolence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in </a:t>
            </a:r>
            <a:r>
              <a:rPr lang="en-US" sz="3000" dirty="0"/>
              <a:t>us, He has chosen to employ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men </a:t>
            </a:r>
            <a:r>
              <a:rPr lang="en-US" sz="3000" dirty="0"/>
              <a:t>to do His work.” (CS 20.1)  </a:t>
            </a:r>
          </a:p>
        </p:txBody>
      </p:sp>
    </p:spTree>
    <p:extLst>
      <p:ext uri="{BB962C8B-B14F-4D97-AF65-F5344CB8AC3E}">
        <p14:creationId xmlns:p14="http://schemas.microsoft.com/office/powerpoint/2010/main" val="15185425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-110206"/>
            <a:ext cx="7910945" cy="71917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8546" y="1725560"/>
            <a:ext cx="6345238" cy="4924627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2000" b="1" dirty="0"/>
              <a:t>“God Himself originates the plan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for </a:t>
            </a:r>
            <a:r>
              <a:rPr lang="en-US" sz="2000" b="1" dirty="0"/>
              <a:t>the advancement of His work,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and </a:t>
            </a:r>
            <a:r>
              <a:rPr lang="en-US" sz="2000" b="1" dirty="0"/>
              <a:t>He has provided His people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with </a:t>
            </a:r>
            <a:r>
              <a:rPr lang="en-US" sz="2000" b="1" dirty="0"/>
              <a:t>a surplus of means, that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when He </a:t>
            </a:r>
            <a:r>
              <a:rPr lang="en-US" sz="2000" b="1" dirty="0"/>
              <a:t>calls for help, they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may </a:t>
            </a:r>
            <a:r>
              <a:rPr lang="en-US" sz="2000" b="1" dirty="0"/>
              <a:t>cheerfully respond.  If they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will be </a:t>
            </a:r>
            <a:r>
              <a:rPr lang="en-US" sz="2000" b="1" dirty="0"/>
              <a:t>faithful in bringing to His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treasury the </a:t>
            </a:r>
            <a:r>
              <a:rPr lang="en-US" sz="2000" b="1" dirty="0"/>
              <a:t>means lent them,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His </a:t>
            </a:r>
            <a:r>
              <a:rPr lang="en-US" sz="2000" b="1" dirty="0"/>
              <a:t>work will make rapid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advancement</a:t>
            </a:r>
            <a:r>
              <a:rPr lang="en-US" sz="2000" b="1" dirty="0"/>
              <a:t>. </a:t>
            </a:r>
            <a:r>
              <a:rPr lang="en-US" sz="2000" b="1" dirty="0" smtClean="0"/>
              <a:t>Many </a:t>
            </a:r>
            <a:r>
              <a:rPr lang="en-US" sz="2000" b="1" dirty="0"/>
              <a:t>souls will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be won </a:t>
            </a:r>
            <a:r>
              <a:rPr lang="en-US" sz="2000" b="1" dirty="0"/>
              <a:t>to the truth, and the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day of </a:t>
            </a:r>
            <a:r>
              <a:rPr lang="en-US" sz="2000" b="1" dirty="0"/>
              <a:t>Christ’s coming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will </a:t>
            </a:r>
            <a:r>
              <a:rPr lang="en-US" sz="2000" b="1" dirty="0"/>
              <a:t>be hastened.” (CS 45.2)</a:t>
            </a:r>
          </a:p>
        </p:txBody>
      </p:sp>
    </p:spTree>
    <p:extLst>
      <p:ext uri="{BB962C8B-B14F-4D97-AF65-F5344CB8AC3E}">
        <p14:creationId xmlns:p14="http://schemas.microsoft.com/office/powerpoint/2010/main" val="416511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92"/>
            <a:ext cx="9144000" cy="66499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318655"/>
            <a:ext cx="5430981" cy="1318058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98762" y="4681182"/>
            <a:ext cx="6345238" cy="2176818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God’s plan through 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the </a:t>
            </a:r>
            <a:r>
              <a:rPr lang="en-US" sz="4000" dirty="0">
                <a:solidFill>
                  <a:schemeClr val="bg1"/>
                </a:solidFill>
              </a:rPr>
              <a:t>church members 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includes </a:t>
            </a:r>
            <a:r>
              <a:rPr lang="en-US" sz="4000" dirty="0">
                <a:solidFill>
                  <a:schemeClr val="bg1"/>
                </a:solidFill>
              </a:rPr>
              <a:t>everyone</a:t>
            </a:r>
            <a:r>
              <a:rPr lang="en-US" sz="4000" dirty="0" smtClean="0">
                <a:solidFill>
                  <a:schemeClr val="bg1"/>
                </a:solidFill>
              </a:rPr>
              <a:t>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8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910" y="2489201"/>
            <a:ext cx="8256895" cy="3530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All </a:t>
            </a:r>
            <a:r>
              <a:rPr lang="en-US" sz="3200" dirty="0"/>
              <a:t>may feel that they can act a part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in </a:t>
            </a:r>
            <a:r>
              <a:rPr lang="en-US" sz="3200" dirty="0"/>
              <a:t>carrying forward the precious work of salvation.  Every man, woman,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/>
              <a:t>youth may become a treasurer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for </a:t>
            </a:r>
            <a:r>
              <a:rPr lang="en-US" sz="3200" dirty="0"/>
              <a:t>the Lord, and be an agent to meet the demands upon the treasury….”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(CS </a:t>
            </a:r>
            <a:r>
              <a:rPr lang="en-US" sz="3200" dirty="0"/>
              <a:t>73.1) </a:t>
            </a:r>
            <a:r>
              <a:rPr lang="es-ES_tradnl" sz="3200" dirty="0" smtClean="0"/>
              <a:t> </a:t>
            </a:r>
            <a:endParaRPr lang="es-DO" sz="3200" dirty="0"/>
          </a:p>
        </p:txBody>
      </p:sp>
      <p:sp>
        <p:nvSpPr>
          <p:cNvPr id="4" name="Rectangle 3"/>
          <p:cNvSpPr/>
          <p:nvPr/>
        </p:nvSpPr>
        <p:spPr>
          <a:xfrm>
            <a:off x="1337481" y="696036"/>
            <a:ext cx="6387151" cy="1009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3600" dirty="0" smtClean="0"/>
              <a:t>TOTAL MEMBERSHIP INVOLVEMENT</a:t>
            </a:r>
            <a:endParaRPr lang="en-TT" sz="3600" dirty="0"/>
          </a:p>
        </p:txBody>
      </p:sp>
    </p:spTree>
    <p:extLst>
      <p:ext uri="{BB962C8B-B14F-4D97-AF65-F5344CB8AC3E}">
        <p14:creationId xmlns:p14="http://schemas.microsoft.com/office/powerpoint/2010/main" val="393225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2272145"/>
            <a:ext cx="7723377" cy="4401609"/>
          </a:xfrm>
        </p:spPr>
        <p:txBody>
          <a:bodyPr>
            <a:noAutofit/>
          </a:bodyPr>
          <a:lstStyle/>
          <a:p>
            <a:pPr lvl="0"/>
            <a:r>
              <a:rPr lang="en-US" sz="2200" dirty="0" smtClean="0"/>
              <a:t>“</a:t>
            </a:r>
            <a:r>
              <a:rPr lang="en-US" sz="2200" dirty="0"/>
              <a:t>The treasury will be full if all adopt this system.”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(</a:t>
            </a:r>
            <a:r>
              <a:rPr lang="en-US" sz="2200" dirty="0"/>
              <a:t>SC 73.2)</a:t>
            </a:r>
          </a:p>
          <a:p>
            <a:r>
              <a:rPr lang="en-US" sz="2200" dirty="0" smtClean="0"/>
              <a:t>“</a:t>
            </a:r>
            <a:r>
              <a:rPr lang="en-US" sz="2200" dirty="0"/>
              <a:t>God, as the Master Worker, cooperates with men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in </a:t>
            </a:r>
            <a:r>
              <a:rPr lang="en-US" sz="2200" dirty="0"/>
              <a:t>securing the means necessary for their sustenance; and He requires them to cooperate with Him </a:t>
            </a:r>
            <a:r>
              <a:rPr lang="en-US" sz="2200" dirty="0" smtClean="0"/>
              <a:t>in </a:t>
            </a:r>
            <a:r>
              <a:rPr lang="en-US" sz="2200" dirty="0"/>
              <a:t>the salvation of souls.  He has placed in the hands of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His </a:t>
            </a:r>
            <a:r>
              <a:rPr lang="en-US" sz="2200" dirty="0"/>
              <a:t>servants the means wherewith to carry </a:t>
            </a:r>
            <a:r>
              <a:rPr lang="en-US" sz="2200" dirty="0" smtClean="0"/>
              <a:t>forward </a:t>
            </a:r>
            <a:r>
              <a:rPr lang="en-US" sz="2200" dirty="0"/>
              <a:t>His work in home and foreign missions.  But if only half the people do their duty, the treasury will not be supplied with the necessary funds, and many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parts of </a:t>
            </a:r>
            <a:r>
              <a:rPr lang="en-US" sz="2200" dirty="0"/>
              <a:t>the work of God must be left incomplete.” (CS 47.1)  </a:t>
            </a:r>
          </a:p>
          <a:p>
            <a:pPr>
              <a:spcBef>
                <a:spcPts val="1600"/>
              </a:spcBef>
            </a:pPr>
            <a:endParaRPr lang="es-DO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1078173" y="1078173"/>
            <a:ext cx="6482687" cy="584775"/>
          </a:xfrm>
          <a:prstGeom prst="rect">
            <a:avLst/>
          </a:prstGeom>
          <a:solidFill>
            <a:srgbClr val="C000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TT" sz="3200" b="1" dirty="0" smtClean="0"/>
              <a:t>God cooperates with humans</a:t>
            </a:r>
            <a:endParaRPr lang="en-TT" sz="3200" b="1" dirty="0"/>
          </a:p>
        </p:txBody>
      </p:sp>
    </p:spTree>
    <p:extLst>
      <p:ext uri="{BB962C8B-B14F-4D97-AF65-F5344CB8AC3E}">
        <p14:creationId xmlns:p14="http://schemas.microsoft.com/office/powerpoint/2010/main" val="386191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" t="5479" r="3998" b="1483"/>
          <a:stretch/>
        </p:blipFill>
        <p:spPr>
          <a:xfrm>
            <a:off x="423080" y="2184552"/>
            <a:ext cx="8270543" cy="4754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641445"/>
            <a:ext cx="6345260" cy="995519"/>
          </a:xfrm>
        </p:spPr>
        <p:txBody>
          <a:bodyPr/>
          <a:lstStyle/>
          <a:p>
            <a:r>
              <a:rPr lang="es-DO" sz="3600" dirty="0" smtClean="0"/>
              <a:t/>
            </a:r>
            <a:br>
              <a:rPr lang="es-DO" sz="3600" dirty="0" smtClean="0"/>
            </a:br>
            <a:r>
              <a:rPr lang="es-DO" sz="4000" dirty="0" smtClean="0"/>
              <a:t>FOOD FOR THOUGHT…</a:t>
            </a:r>
            <a:br>
              <a:rPr lang="es-DO" sz="4000" dirty="0" smtClean="0"/>
            </a:br>
            <a:endParaRPr lang="es-DO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3767" y="2743200"/>
            <a:ext cx="6361243" cy="2374710"/>
          </a:xfrm>
        </p:spPr>
        <p:txBody>
          <a:bodyPr lIns="91440">
            <a:noAutofit/>
          </a:bodyPr>
          <a:lstStyle/>
          <a:p>
            <a:pPr marL="0" indent="0" algn="ctr">
              <a:buNone/>
            </a:pPr>
            <a:r>
              <a:rPr lang="en-US" sz="2800" dirty="0"/>
              <a:t>“Men seek better methods; God seeks better men, because God’s method is man.” </a:t>
            </a:r>
          </a:p>
          <a:p>
            <a:pPr marL="0" indent="0" algn="ctr">
              <a:buNone/>
            </a:pPr>
            <a:r>
              <a:rPr lang="en-US" sz="2800" dirty="0" smtClean="0"/>
              <a:t>(</a:t>
            </a:r>
            <a:r>
              <a:rPr lang="en-US" sz="2800" dirty="0"/>
              <a:t>Edward M Bounds, </a:t>
            </a: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Power </a:t>
            </a:r>
            <a:r>
              <a:rPr lang="en-US" sz="2800" dirty="0"/>
              <a:t>Through Prayer). </a:t>
            </a:r>
            <a:endParaRPr lang="es-DO" sz="2800" dirty="0"/>
          </a:p>
        </p:txBody>
      </p:sp>
    </p:spTree>
    <p:extLst>
      <p:ext uri="{BB962C8B-B14F-4D97-AF65-F5344CB8AC3E}">
        <p14:creationId xmlns:p14="http://schemas.microsoft.com/office/powerpoint/2010/main" val="247128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FOR REFLECTION</a:t>
            </a:r>
            <a:endParaRPr lang="es-D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67" y="2115403"/>
            <a:ext cx="4503761" cy="447128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God </a:t>
            </a:r>
            <a:r>
              <a:rPr lang="en-US" sz="3200" dirty="0">
                <a:solidFill>
                  <a:srgbClr val="C00000"/>
                </a:solidFill>
              </a:rPr>
              <a:t>has given </a:t>
            </a:r>
            <a:r>
              <a:rPr lang="en-US" sz="3200" dirty="0" smtClean="0">
                <a:solidFill>
                  <a:srgbClr val="C00000"/>
                </a:solidFill>
              </a:rPr>
              <a:t/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to the </a:t>
            </a:r>
            <a:r>
              <a:rPr lang="en-US" sz="3200" dirty="0">
                <a:solidFill>
                  <a:srgbClr val="C00000"/>
                </a:solidFill>
              </a:rPr>
              <a:t>church a financial plan based on people because this is compatible with the plan of salvation.  </a:t>
            </a:r>
          </a:p>
          <a:p>
            <a:pPr marL="0" indent="0">
              <a:buNone/>
            </a:pPr>
            <a:endParaRPr lang="es-DO" sz="22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958">
            <a:off x="5016212" y="2042391"/>
            <a:ext cx="4363267" cy="436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6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910" y="2238233"/>
            <a:ext cx="8147713" cy="4199438"/>
          </a:xfrm>
        </p:spPr>
        <p:txBody>
          <a:bodyPr>
            <a:noAutofit/>
          </a:bodyPr>
          <a:lstStyle/>
          <a:p>
            <a:r>
              <a:rPr lang="en-US" sz="2400" dirty="0" smtClean="0"/>
              <a:t>God’s </a:t>
            </a:r>
            <a:r>
              <a:rPr lang="en-US" sz="2400" dirty="0"/>
              <a:t>plan is not to develop a great organization that will become powerful,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but </a:t>
            </a:r>
            <a:r>
              <a:rPr lang="en-US" sz="2400" dirty="0"/>
              <a:t>to save His children from Satan’s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attacks </a:t>
            </a:r>
            <a:r>
              <a:rPr lang="en-US" sz="2400" dirty="0"/>
              <a:t>and given them eternal life. 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The </a:t>
            </a:r>
            <a:r>
              <a:rPr lang="en-US" sz="2400" dirty="0"/>
              <a:t>church is part of this divine plan; therefore everything that happens in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the </a:t>
            </a:r>
            <a:r>
              <a:rPr lang="en-US" sz="2400" dirty="0"/>
              <a:t>church contributes to this purpose. 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“</a:t>
            </a:r>
            <a:r>
              <a:rPr lang="en-US" sz="2400" dirty="0"/>
              <a:t>It is the glory of the gospel that is founded upon the principle of restoring in the fallen race the divine image by a constant manifestation of benevolence.” (CS 14.1)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9935" y="1364776"/>
            <a:ext cx="5732060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TT" sz="2200" b="1" dirty="0" smtClean="0"/>
              <a:t>GOD’S PLAN-SPIRITUAL POWERHOUSES</a:t>
            </a:r>
            <a:endParaRPr lang="en-TT" sz="2200" b="1" dirty="0"/>
          </a:p>
        </p:txBody>
      </p:sp>
    </p:spTree>
    <p:extLst>
      <p:ext uri="{BB962C8B-B14F-4D97-AF65-F5344CB8AC3E}">
        <p14:creationId xmlns:p14="http://schemas.microsoft.com/office/powerpoint/2010/main" val="454989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0" y="2115403"/>
            <a:ext cx="7827183" cy="4435522"/>
          </a:xfrm>
        </p:spPr>
        <p:txBody>
          <a:bodyPr>
            <a:noAutofit/>
          </a:bodyPr>
          <a:lstStyle/>
          <a:p>
            <a:r>
              <a:rPr lang="en-US" sz="2800" dirty="0" smtClean="0"/>
              <a:t>“</a:t>
            </a:r>
            <a:r>
              <a:rPr lang="en-US" sz="2800" dirty="0"/>
              <a:t>That man might not lose the blessed results of benevolence,</a:t>
            </a:r>
            <a:r>
              <a:rPr lang="en-US" sz="2800" b="1" dirty="0"/>
              <a:t> </a:t>
            </a:r>
            <a:r>
              <a:rPr lang="en-US" sz="2800" dirty="0"/>
              <a:t>our Redeemer formed the plan of enlisting him as His coworker</a:t>
            </a:r>
            <a:r>
              <a:rPr lang="en-US" sz="2800" dirty="0" smtClean="0"/>
              <a:t>….</a:t>
            </a:r>
            <a:br>
              <a:rPr lang="en-US" sz="2800" dirty="0" smtClean="0"/>
            </a:br>
            <a:r>
              <a:rPr lang="en-US" sz="2800" dirty="0" smtClean="0"/>
              <a:t>By </a:t>
            </a:r>
            <a:r>
              <a:rPr lang="en-US" sz="2800" dirty="0"/>
              <a:t>a chain of circumstances which would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call </a:t>
            </a:r>
            <a:r>
              <a:rPr lang="en-US" sz="2800" dirty="0"/>
              <a:t>forth his charities, He bestows upon man the best means of cultivating benevolence, and keeps him habitually giving to help the poor and to advance His cause.” (CS 13,5)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1078171" y="1078173"/>
            <a:ext cx="659187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TT" sz="2400" b="1" dirty="0" smtClean="0"/>
              <a:t>NEED FOR SYSTEMATIC BENEVOLENCE</a:t>
            </a:r>
            <a:endParaRPr lang="en-TT" sz="2400" b="1" dirty="0"/>
          </a:p>
        </p:txBody>
      </p:sp>
    </p:spTree>
    <p:extLst>
      <p:ext uri="{BB962C8B-B14F-4D97-AF65-F5344CB8AC3E}">
        <p14:creationId xmlns:p14="http://schemas.microsoft.com/office/powerpoint/2010/main" val="13847968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893" y="2265529"/>
            <a:ext cx="8113787" cy="3944202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“</a:t>
            </a:r>
            <a:r>
              <a:rPr lang="en-US" sz="2800" dirty="0" smtClean="0"/>
              <a:t>He </a:t>
            </a:r>
            <a:r>
              <a:rPr lang="en-US" sz="2800" dirty="0"/>
              <a:t>(God) has placed means in the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hands </a:t>
            </a:r>
            <a:r>
              <a:rPr lang="en-US" sz="2800" dirty="0"/>
              <a:t>of men that His divine gifts may flow through human channels in doing the work appointed us in saving our fellow men. 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This </a:t>
            </a:r>
            <a:r>
              <a:rPr lang="en-US" sz="2800" dirty="0"/>
              <a:t>is one of God’s ways of exalting man. 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It </a:t>
            </a:r>
            <a:r>
              <a:rPr lang="en-US" sz="2800" dirty="0"/>
              <a:t>is just the work that man needs; for it will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stir </a:t>
            </a:r>
            <a:r>
              <a:rPr lang="en-US" sz="2800" dirty="0"/>
              <a:t>the deepest sympathies of his heart,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and </a:t>
            </a:r>
            <a:r>
              <a:rPr lang="en-US" sz="2800" dirty="0"/>
              <a:t>will call into exercise the highest capabilities of the mind.” (CS 15.1)</a:t>
            </a:r>
          </a:p>
          <a:p>
            <a:endParaRPr lang="es-DO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1392071" y="928048"/>
            <a:ext cx="5745708" cy="830997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TT" sz="2400" b="1" dirty="0" smtClean="0"/>
              <a:t>HUMAN BEINGS ARE </a:t>
            </a:r>
          </a:p>
          <a:p>
            <a:r>
              <a:rPr lang="en-TT" sz="2400" b="1" dirty="0" smtClean="0"/>
              <a:t>GOD’S CHANNELS</a:t>
            </a:r>
            <a:endParaRPr lang="en-TT" sz="2400" b="1" dirty="0"/>
          </a:p>
        </p:txBody>
      </p:sp>
    </p:spTree>
    <p:extLst>
      <p:ext uri="{BB962C8B-B14F-4D97-AF65-F5344CB8AC3E}">
        <p14:creationId xmlns:p14="http://schemas.microsoft.com/office/powerpoint/2010/main" val="29798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FOR REFLECTION</a:t>
            </a:r>
            <a:endParaRPr lang="es-D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72" y="2183642"/>
            <a:ext cx="8260815" cy="410797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If </a:t>
            </a:r>
            <a:r>
              <a:rPr lang="en-US" sz="2800" dirty="0">
                <a:solidFill>
                  <a:srgbClr val="C00000"/>
                </a:solidFill>
              </a:rPr>
              <a:t>the church members are the foundation </a:t>
            </a:r>
            <a:r>
              <a:rPr lang="en-US" sz="2800" dirty="0" smtClean="0">
                <a:solidFill>
                  <a:srgbClr val="C00000"/>
                </a:solidFill>
              </a:rPr>
              <a:t/>
            </a:r>
            <a:br>
              <a:rPr lang="en-US" sz="2800" dirty="0" smtClean="0">
                <a:solidFill>
                  <a:srgbClr val="C00000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</a:rPr>
              <a:t>of </a:t>
            </a:r>
            <a:r>
              <a:rPr lang="en-US" sz="2800" dirty="0">
                <a:solidFill>
                  <a:srgbClr val="C00000"/>
                </a:solidFill>
              </a:rPr>
              <a:t>its financial system then those who </a:t>
            </a:r>
            <a:r>
              <a:rPr lang="en-US" sz="2800" dirty="0" smtClean="0">
                <a:solidFill>
                  <a:srgbClr val="C00000"/>
                </a:solidFill>
              </a:rPr>
              <a:t>lead</a:t>
            </a:r>
            <a:br>
              <a:rPr lang="en-US" sz="2800" dirty="0" smtClean="0">
                <a:solidFill>
                  <a:srgbClr val="C00000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</a:rPr>
              <a:t>the </a:t>
            </a:r>
            <a:r>
              <a:rPr lang="en-US" sz="2800" dirty="0">
                <a:solidFill>
                  <a:srgbClr val="C00000"/>
                </a:solidFill>
              </a:rPr>
              <a:t>church must take the initiative in </a:t>
            </a:r>
            <a:r>
              <a:rPr lang="en-US" sz="2800" dirty="0" smtClean="0">
                <a:solidFill>
                  <a:srgbClr val="C00000"/>
                </a:solidFill>
              </a:rPr>
              <a:t/>
            </a:r>
            <a:br>
              <a:rPr lang="en-US" sz="2800" dirty="0" smtClean="0">
                <a:solidFill>
                  <a:srgbClr val="C00000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</a:rPr>
              <a:t>communicating </a:t>
            </a:r>
            <a:r>
              <a:rPr lang="en-US" sz="2800" dirty="0">
                <a:solidFill>
                  <a:srgbClr val="C00000"/>
                </a:solidFill>
              </a:rPr>
              <a:t>with them and maintaining </a:t>
            </a:r>
            <a:r>
              <a:rPr lang="en-US" sz="2800" dirty="0" smtClean="0">
                <a:solidFill>
                  <a:srgbClr val="C00000"/>
                </a:solidFill>
              </a:rPr>
              <a:t/>
            </a:r>
            <a:br>
              <a:rPr lang="en-US" sz="2800" dirty="0" smtClean="0">
                <a:solidFill>
                  <a:srgbClr val="C00000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</a:rPr>
              <a:t>a </a:t>
            </a:r>
            <a:r>
              <a:rPr lang="en-US" sz="2800" dirty="0">
                <a:solidFill>
                  <a:srgbClr val="C00000"/>
                </a:solidFill>
              </a:rPr>
              <a:t>healthy organization-member relationship.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72" y="4336165"/>
            <a:ext cx="5915891" cy="253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2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149" y="2489201"/>
            <a:ext cx="8120418" cy="35305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 </a:t>
            </a:r>
            <a:r>
              <a:rPr lang="en-US" sz="2800" dirty="0"/>
              <a:t>the faculties of God’s servants should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be </a:t>
            </a:r>
            <a:r>
              <a:rPr lang="en-US" sz="2800" dirty="0"/>
              <a:t>continually exercised in bringing God’s children to Him.  Indifference and selfishness should not exist in their service to others. 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Any </a:t>
            </a:r>
            <a:r>
              <a:rPr lang="en-US" sz="2800" dirty="0"/>
              <a:t>divergence from self-denial to complacency, any diminishing of fervent entreaty for the Holy Spirit will give power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to </a:t>
            </a:r>
            <a:r>
              <a:rPr lang="en-US" sz="2800" dirty="0"/>
              <a:t>the enemy.</a:t>
            </a:r>
          </a:p>
          <a:p>
            <a:endParaRPr lang="es-DO" sz="2200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818864" y="1337481"/>
            <a:ext cx="700130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TT" sz="2400" b="1" dirty="0" smtClean="0"/>
              <a:t>NO COMPLACENCY OR INDIFFERENCE</a:t>
            </a:r>
            <a:endParaRPr lang="en-TT" sz="2400" b="1" dirty="0"/>
          </a:p>
        </p:txBody>
      </p:sp>
    </p:spTree>
    <p:extLst>
      <p:ext uri="{BB962C8B-B14F-4D97-AF65-F5344CB8AC3E}">
        <p14:creationId xmlns:p14="http://schemas.microsoft.com/office/powerpoint/2010/main" val="68030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1" cy="2477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2010064"/>
            <a:ext cx="9120168" cy="55733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2831" y="244764"/>
            <a:ext cx="8720918" cy="353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Tom </a:t>
            </a:r>
            <a:r>
              <a:rPr lang="en-US" sz="2800" dirty="0"/>
              <a:t>Peters and Nancy Austin in their book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“</a:t>
            </a:r>
            <a:r>
              <a:rPr lang="en-US" sz="2800" dirty="0"/>
              <a:t>A Passion for Excellence” point out that the main problem of administrative productivity in the United States is simply managers who are disconnected from their people.</a:t>
            </a:r>
          </a:p>
          <a:p>
            <a:endParaRPr lang="es-DO" sz="2000" dirty="0"/>
          </a:p>
        </p:txBody>
      </p:sp>
    </p:spTree>
    <p:extLst>
      <p:ext uri="{BB962C8B-B14F-4D97-AF65-F5344CB8AC3E}">
        <p14:creationId xmlns:p14="http://schemas.microsoft.com/office/powerpoint/2010/main" val="392239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2183642"/>
            <a:ext cx="7608820" cy="4189861"/>
          </a:xfrm>
        </p:spPr>
        <p:txBody>
          <a:bodyPr>
            <a:noAutofit/>
          </a:bodyPr>
          <a:lstStyle/>
          <a:p>
            <a:r>
              <a:rPr lang="en-US" sz="2800" dirty="0"/>
              <a:t>Lack of communication and contact is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 </a:t>
            </a:r>
            <a:r>
              <a:rPr lang="en-US" sz="2800" dirty="0"/>
              <a:t>problem that affects many administrators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of </a:t>
            </a:r>
            <a:r>
              <a:rPr lang="en-US" sz="2800" dirty="0"/>
              <a:t>organizations.  One reason for this is that many leaders believe that it is the responsibility of the followers to initiate contact with them; but the opposite of this is true.  To be effective, leaders must be initiators.  (John Maxwell, “Becoming a Person of Influence”)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1364775" y="1405719"/>
            <a:ext cx="6591869" cy="43088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TT" sz="2200" b="1" dirty="0" smtClean="0">
                <a:solidFill>
                  <a:srgbClr val="FF0000"/>
                </a:solidFill>
              </a:rPr>
              <a:t>THE IMPORTANCE OF COMMUNICATION</a:t>
            </a:r>
            <a:endParaRPr lang="en-TT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47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84" y="2812473"/>
            <a:ext cx="3261815" cy="40455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374" y="2292824"/>
            <a:ext cx="5334811" cy="4135272"/>
          </a:xfrm>
        </p:spPr>
        <p:txBody>
          <a:bodyPr>
            <a:normAutofit/>
          </a:bodyPr>
          <a:lstStyle/>
          <a:p>
            <a:r>
              <a:rPr lang="en-US" sz="3200" dirty="0"/>
              <a:t>Even when the church member financially impacts the entire organizational system,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the </a:t>
            </a:r>
            <a:r>
              <a:rPr lang="en-US" sz="3200" dirty="0"/>
              <a:t>relationship with him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occurs </a:t>
            </a:r>
            <a:r>
              <a:rPr lang="en-US" sz="3200" dirty="0"/>
              <a:t>essentially in 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local </a:t>
            </a:r>
            <a:r>
              <a:rPr lang="en-US" sz="3200" dirty="0"/>
              <a:t>congregation.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7374" y="1378424"/>
            <a:ext cx="7477509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TT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IMPACT OF THE CHURCH MEMBER</a:t>
            </a:r>
            <a:endParaRPr lang="en-TT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379" y="2230582"/>
            <a:ext cx="4351621" cy="4627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sz="4400" dirty="0" smtClean="0"/>
              <a:t>FOR REFLECTION</a:t>
            </a:r>
            <a:endParaRPr lang="es-DO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2230582"/>
            <a:ext cx="6345260" cy="414292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A failure in following up the financial plan given by God will have an </a:t>
            </a:r>
            <a:r>
              <a:rPr lang="en-US" sz="3200" dirty="0" smtClean="0">
                <a:solidFill>
                  <a:srgbClr val="C00000"/>
                </a:solidFill>
              </a:rPr>
              <a:t/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impact </a:t>
            </a:r>
            <a:r>
              <a:rPr lang="en-US" sz="3200" dirty="0">
                <a:solidFill>
                  <a:srgbClr val="C00000"/>
                </a:solidFill>
              </a:rPr>
              <a:t>on the growth and spiritual strength of the church.  </a:t>
            </a:r>
          </a:p>
          <a:p>
            <a:endParaRPr lang="es-DO" sz="2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6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sz="4400" dirty="0" smtClean="0"/>
              <a:t>THE QUESTION</a:t>
            </a:r>
            <a:endParaRPr lang="es-DO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558" y="2483893"/>
            <a:ext cx="4967785" cy="387596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Where </a:t>
            </a:r>
            <a:r>
              <a:rPr lang="en-US" sz="3600" dirty="0"/>
              <a:t>does the money come </a:t>
            </a:r>
            <a:r>
              <a:rPr lang="en-US" sz="3600" dirty="0" smtClean="0"/>
              <a:t>from </a:t>
            </a:r>
            <a:r>
              <a:rPr lang="en-US" sz="3600" dirty="0"/>
              <a:t>that the church uses to finance </a:t>
            </a:r>
            <a:br>
              <a:rPr lang="en-US" sz="3600" dirty="0"/>
            </a:br>
            <a:r>
              <a:rPr lang="en-US" sz="3600" dirty="0" smtClean="0"/>
              <a:t>its </a:t>
            </a:r>
            <a:r>
              <a:rPr lang="en-US" sz="3600" dirty="0"/>
              <a:t>mission </a:t>
            </a:r>
            <a:r>
              <a:rPr lang="en-US" sz="3600" dirty="0" smtClean="0"/>
              <a:t>worldwide</a:t>
            </a:r>
            <a:r>
              <a:rPr lang="en-US" sz="3600" dirty="0"/>
              <a:t>?</a:t>
            </a:r>
          </a:p>
          <a:p>
            <a:pPr marL="0" indent="0">
              <a:buNone/>
            </a:pPr>
            <a:endParaRPr lang="es-DO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75" y="3690552"/>
            <a:ext cx="3520697" cy="254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846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63" y="4162087"/>
            <a:ext cx="3920837" cy="269591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73" y="2327564"/>
            <a:ext cx="6345260" cy="4530436"/>
          </a:xfrm>
        </p:spPr>
        <p:txBody>
          <a:bodyPr>
            <a:normAutofit/>
          </a:bodyPr>
          <a:lstStyle/>
          <a:p>
            <a:r>
              <a:rPr lang="es-ES_tradnl" sz="2200" dirty="0" smtClean="0"/>
              <a:t>“</a:t>
            </a:r>
            <a:r>
              <a:rPr lang="en-US" sz="2400" dirty="0" smtClean="0"/>
              <a:t>The </a:t>
            </a:r>
            <a:r>
              <a:rPr lang="en-US" sz="2400" dirty="0"/>
              <a:t>work of God, which should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be </a:t>
            </a:r>
            <a:r>
              <a:rPr lang="en-US" sz="2400" dirty="0"/>
              <a:t>going forward with tenfold its present strength and efficiency,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is </a:t>
            </a:r>
            <a:r>
              <a:rPr lang="en-US" sz="2400" dirty="0"/>
              <a:t>kept back, like a spring season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held </a:t>
            </a:r>
            <a:r>
              <a:rPr lang="en-US" sz="2400" dirty="0"/>
              <a:t>by the chilling blast of winter because some of God’s professed people are appropriating to themselves the means that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should </a:t>
            </a:r>
            <a:r>
              <a:rPr lang="en-US" sz="2400" dirty="0"/>
              <a:t>be dedicated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to </a:t>
            </a:r>
            <a:r>
              <a:rPr lang="en-US" sz="2400" dirty="0"/>
              <a:t>His service.” (CS 54.3)</a:t>
            </a:r>
          </a:p>
          <a:p>
            <a:endParaRPr lang="es-DO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996287" y="1228299"/>
            <a:ext cx="7110483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TT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ARE WE HOLDING BACK THE WORK OF GOD?</a:t>
            </a:r>
            <a:endParaRPr lang="en-TT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629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86" y="3075709"/>
            <a:ext cx="4127614" cy="37822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54" y="2224585"/>
            <a:ext cx="6624847" cy="3795215"/>
          </a:xfrm>
        </p:spPr>
        <p:txBody>
          <a:bodyPr>
            <a:normAutofit/>
          </a:bodyPr>
          <a:lstStyle/>
          <a:p>
            <a:r>
              <a:rPr lang="en-US" sz="3200" dirty="0"/>
              <a:t>“The reason there is so much dwarfed religion today is because people have not brought practical self-denial and self-sacrifice into their lives.” (CS 51.3</a:t>
            </a:r>
            <a:r>
              <a:rPr lang="en-US" sz="3200" dirty="0" smtClean="0"/>
              <a:t>)</a:t>
            </a:r>
            <a:endParaRPr lang="es-DO" sz="3200" dirty="0" smtClean="0"/>
          </a:p>
          <a:p>
            <a:endParaRPr lang="es-DO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968991" y="1160060"/>
            <a:ext cx="6605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sz="4000" b="1" dirty="0" smtClean="0">
                <a:solidFill>
                  <a:srgbClr val="FF0000"/>
                </a:solidFill>
              </a:rPr>
              <a:t>WHAT IS TRUE RELIGION?</a:t>
            </a:r>
            <a:endParaRPr lang="en-TT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56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55" y="3214255"/>
            <a:ext cx="3643745" cy="3643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sz="4000" dirty="0" smtClean="0"/>
              <a:t>FOR REFLECTION</a:t>
            </a:r>
            <a:endParaRPr lang="es-DO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388" y="2524836"/>
            <a:ext cx="6741994" cy="349496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God has given to the church member the responsibility of calculating </a:t>
            </a:r>
            <a:r>
              <a:rPr lang="en-US" sz="3200" dirty="0" smtClean="0">
                <a:solidFill>
                  <a:srgbClr val="C00000"/>
                </a:solidFill>
              </a:rPr>
              <a:t/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the </a:t>
            </a:r>
            <a:r>
              <a:rPr lang="en-US" sz="3200" dirty="0">
                <a:solidFill>
                  <a:srgbClr val="C00000"/>
                </a:solidFill>
              </a:rPr>
              <a:t>tithes and offerings and bringing these to the church.  </a:t>
            </a:r>
          </a:p>
        </p:txBody>
      </p:sp>
    </p:spTree>
    <p:extLst>
      <p:ext uri="{BB962C8B-B14F-4D97-AF65-F5344CB8AC3E}">
        <p14:creationId xmlns:p14="http://schemas.microsoft.com/office/powerpoint/2010/main" val="978466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4909" y="272956"/>
            <a:ext cx="7564582" cy="3971498"/>
          </a:xfrm>
        </p:spPr>
        <p:txBody>
          <a:bodyPr>
            <a:noAutofit/>
          </a:bodyPr>
          <a:lstStyle/>
          <a:p>
            <a:r>
              <a:rPr lang="es-ES_tradnl" sz="2800" dirty="0" smtClean="0">
                <a:solidFill>
                  <a:schemeClr val="tx1"/>
                </a:solidFill>
              </a:rPr>
              <a:t>“</a:t>
            </a:r>
            <a:r>
              <a:rPr lang="en-US" sz="2800" dirty="0" smtClean="0"/>
              <a:t>Bring </a:t>
            </a:r>
            <a:r>
              <a:rPr lang="en-US" sz="2800" dirty="0"/>
              <a:t>ye all the tithes into the storehouse, </a:t>
            </a:r>
            <a:r>
              <a:rPr lang="en-US" sz="2800" dirty="0" smtClean="0"/>
              <a:t>that </a:t>
            </a:r>
            <a:r>
              <a:rPr lang="en-US" sz="2800" dirty="0"/>
              <a:t>there may be meat in mine house, </a:t>
            </a:r>
            <a:r>
              <a:rPr lang="en-US" sz="2800" dirty="0" smtClean="0"/>
              <a:t>and </a:t>
            </a:r>
            <a:r>
              <a:rPr lang="en-US" sz="2800" dirty="0"/>
              <a:t>prove me now herewith, saith the Lord </a:t>
            </a:r>
            <a:r>
              <a:rPr lang="en-US" sz="2800" dirty="0" smtClean="0"/>
              <a:t>of </a:t>
            </a:r>
            <a:r>
              <a:rPr lang="en-US" sz="2800" dirty="0"/>
              <a:t>hosts, if I will not open you the windows of heaven, and pour you out a blessings, that there shall not be room enough to receive it.” </a:t>
            </a:r>
            <a:r>
              <a:rPr lang="en-US" sz="2800" dirty="0" smtClean="0"/>
              <a:t> (</a:t>
            </a:r>
            <a:r>
              <a:rPr lang="en-US" sz="2800" dirty="0"/>
              <a:t>Mal. 3:10)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1" y="4244454"/>
            <a:ext cx="8884692" cy="269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84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37" y="2396837"/>
            <a:ext cx="4461164" cy="446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099"/>
            <a:ext cx="6817249" cy="709865"/>
          </a:xfrm>
        </p:spPr>
        <p:txBody>
          <a:bodyPr/>
          <a:lstStyle/>
          <a:p>
            <a:r>
              <a:rPr lang="en-US" dirty="0"/>
              <a:t>HOW TO STRENGTHEN THIS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0" y="2396837"/>
            <a:ext cx="7485989" cy="3922076"/>
          </a:xfrm>
        </p:spPr>
        <p:txBody>
          <a:bodyPr>
            <a:normAutofit/>
          </a:bodyPr>
          <a:lstStyle/>
          <a:p>
            <a:r>
              <a:rPr lang="en-US" sz="2600" dirty="0" smtClean="0"/>
              <a:t>Education</a:t>
            </a:r>
          </a:p>
          <a:p>
            <a:r>
              <a:rPr lang="en-US" sz="2600" dirty="0" smtClean="0"/>
              <a:t>Information</a:t>
            </a:r>
          </a:p>
          <a:p>
            <a:r>
              <a:rPr lang="en-US" sz="2600" dirty="0" smtClean="0"/>
              <a:t>Provide an environment </a:t>
            </a:r>
            <a:br>
              <a:rPr lang="en-US" sz="2600" dirty="0" smtClean="0"/>
            </a:br>
            <a:r>
              <a:rPr lang="en-US" sz="2600" dirty="0" smtClean="0"/>
              <a:t>that promotes spiritual growth</a:t>
            </a:r>
          </a:p>
        </p:txBody>
      </p:sp>
    </p:spTree>
    <p:extLst>
      <p:ext uri="{BB962C8B-B14F-4D97-AF65-F5344CB8AC3E}">
        <p14:creationId xmlns:p14="http://schemas.microsoft.com/office/powerpoint/2010/main" val="2970289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92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THE SPIRITUAL ANSWER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146" y="2137718"/>
            <a:ext cx="3146854" cy="47202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2" y="2743200"/>
            <a:ext cx="6345260" cy="3276600"/>
          </a:xfrm>
        </p:spPr>
        <p:txBody>
          <a:bodyPr>
            <a:normAutofit/>
          </a:bodyPr>
          <a:lstStyle/>
          <a:p>
            <a:pPr lvl="0"/>
            <a:r>
              <a:rPr lang="en-US" sz="5400" dirty="0" smtClean="0"/>
              <a:t>The </a:t>
            </a:r>
            <a:r>
              <a:rPr lang="en-US" sz="5400" dirty="0"/>
              <a:t>money comes from </a:t>
            </a:r>
            <a:r>
              <a:rPr lang="en-US" sz="5400" dirty="0" smtClean="0"/>
              <a:t>heaven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764579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600501"/>
            <a:ext cx="7240329" cy="1364777"/>
          </a:xfrm>
        </p:spPr>
        <p:txBody>
          <a:bodyPr>
            <a:noAutofit/>
          </a:bodyPr>
          <a:lstStyle/>
          <a:p>
            <a:r>
              <a:rPr lang="en-US" sz="4400" dirty="0"/>
              <a:t>THE PRAGMATIC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2620370"/>
            <a:ext cx="6345260" cy="3399430"/>
          </a:xfrm>
        </p:spPr>
        <p:txBody>
          <a:bodyPr>
            <a:normAutofit/>
          </a:bodyPr>
          <a:lstStyle/>
          <a:p>
            <a:pPr lvl="0"/>
            <a:r>
              <a:rPr lang="en-US" sz="4800" dirty="0" smtClean="0"/>
              <a:t>The </a:t>
            </a:r>
            <a:r>
              <a:rPr lang="en-US" sz="4800" dirty="0"/>
              <a:t>money comes from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the </a:t>
            </a:r>
            <a:r>
              <a:rPr lang="en-US" sz="4800" dirty="0"/>
              <a:t>church members</a:t>
            </a:r>
            <a:r>
              <a:rPr lang="en-US" sz="4800" dirty="0" smtClean="0"/>
              <a:t>.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257" y="3558745"/>
            <a:ext cx="2870887" cy="287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01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491319"/>
            <a:ext cx="7704353" cy="1405720"/>
          </a:xfrm>
        </p:spPr>
        <p:txBody>
          <a:bodyPr/>
          <a:lstStyle/>
          <a:p>
            <a:r>
              <a:rPr lang="en-US" sz="4400" dirty="0"/>
              <a:t>THE COMPREHENSIVE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910" y="2169994"/>
            <a:ext cx="8024883" cy="4094328"/>
          </a:xfrm>
        </p:spPr>
        <p:txBody>
          <a:bodyPr>
            <a:normAutofit/>
          </a:bodyPr>
          <a:lstStyle/>
          <a:p>
            <a:pPr lvl="0"/>
            <a:r>
              <a:rPr lang="en-US" sz="2800" dirty="0" smtClean="0"/>
              <a:t>God </a:t>
            </a:r>
            <a:r>
              <a:rPr lang="en-US" sz="2800" dirty="0"/>
              <a:t>as the Owner, Lord, and Head of the Church, provides all the means necessary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for </a:t>
            </a:r>
            <a:r>
              <a:rPr lang="en-US" sz="2800" dirty="0"/>
              <a:t>fulfilling the mission that He has assigned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the </a:t>
            </a:r>
            <a:r>
              <a:rPr lang="en-US" sz="2800" dirty="0"/>
              <a:t>church.  </a:t>
            </a:r>
          </a:p>
          <a:p>
            <a:pPr lvl="0"/>
            <a:r>
              <a:rPr lang="en-US" sz="2800" dirty="0"/>
              <a:t>God has decided to provide His church with the necessary financial resources through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 </a:t>
            </a:r>
            <a:r>
              <a:rPr lang="en-US" sz="2800" dirty="0"/>
              <a:t>plan designed by Him which is based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on </a:t>
            </a:r>
            <a:r>
              <a:rPr lang="en-US" sz="2800" dirty="0"/>
              <a:t>the members.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98438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70" y="2850292"/>
            <a:ext cx="2863679" cy="3818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600501"/>
            <a:ext cx="7294920" cy="1036463"/>
          </a:xfrm>
        </p:spPr>
        <p:txBody>
          <a:bodyPr/>
          <a:lstStyle/>
          <a:p>
            <a:r>
              <a:rPr lang="en-US" sz="4400" dirty="0"/>
              <a:t>A GREAT DIFFERENCE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615" y="2183642"/>
            <a:ext cx="5625255" cy="4339987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God </a:t>
            </a:r>
            <a:r>
              <a:rPr lang="en-US" sz="3600" dirty="0"/>
              <a:t>does not depend on human beings for His work</a:t>
            </a:r>
            <a:r>
              <a:rPr lang="en-US" sz="3600" dirty="0" smtClean="0"/>
              <a:t>.</a:t>
            </a:r>
            <a:r>
              <a:rPr lang="en-US" sz="3600" dirty="0"/>
              <a:t> </a:t>
            </a:r>
          </a:p>
          <a:p>
            <a:pPr lvl="0"/>
            <a:r>
              <a:rPr lang="en-US" sz="3600" dirty="0" smtClean="0"/>
              <a:t>But </a:t>
            </a:r>
            <a:r>
              <a:rPr lang="en-US" sz="3600" dirty="0"/>
              <a:t>the church does depend on human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beings </a:t>
            </a:r>
            <a:r>
              <a:rPr lang="en-US" sz="3600" dirty="0"/>
              <a:t>for its existence and its function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550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 </a:t>
            </a:r>
            <a:r>
              <a:rPr lang="en-US" sz="4400" dirty="0" smtClean="0"/>
              <a:t>CHOSEN BY GOD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2489201"/>
            <a:ext cx="4265117" cy="3530599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God’s people are called to a work </a:t>
            </a:r>
            <a:br>
              <a:rPr lang="en-US" sz="3200" dirty="0"/>
            </a:br>
            <a:r>
              <a:rPr lang="en-US" sz="3200" dirty="0"/>
              <a:t>that requires money and consecration.  </a:t>
            </a:r>
          </a:p>
          <a:p>
            <a:pPr marL="0" lvl="0" indent="0">
              <a:buNone/>
            </a:pPr>
            <a:r>
              <a:rPr lang="en-US" sz="3200" dirty="0"/>
              <a:t>  (CS 35.3)</a:t>
            </a:r>
            <a:endParaRPr lang="es-DO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96" y="3344563"/>
            <a:ext cx="3299254" cy="32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33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586855"/>
            <a:ext cx="7281272" cy="1050110"/>
          </a:xfrm>
        </p:spPr>
        <p:txBody>
          <a:bodyPr>
            <a:noAutofit/>
          </a:bodyPr>
          <a:lstStyle/>
          <a:p>
            <a:r>
              <a:rPr lang="en-US" sz="4000" dirty="0" smtClean="0"/>
              <a:t>WHEN </a:t>
            </a:r>
            <a:r>
              <a:rPr lang="en-US" sz="4000" dirty="0"/>
              <a:t>IT COMES TO FINANCES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72" y="2292823"/>
            <a:ext cx="8256895" cy="4271749"/>
          </a:xfrm>
        </p:spPr>
        <p:txBody>
          <a:bodyPr>
            <a:noAutofit/>
          </a:bodyPr>
          <a:lstStyle/>
          <a:p>
            <a:pPr lvl="0"/>
            <a:r>
              <a:rPr lang="en-US" sz="3600" dirty="0"/>
              <a:t>We cannot sit down and expect the funds to miraculously appear</a:t>
            </a:r>
            <a:r>
              <a:rPr lang="en-US" sz="3600" dirty="0" smtClean="0"/>
              <a:t>.</a:t>
            </a:r>
            <a:r>
              <a:rPr lang="en-US" sz="3600" dirty="0"/>
              <a:t> </a:t>
            </a:r>
          </a:p>
          <a:p>
            <a:pPr lvl="0"/>
            <a:r>
              <a:rPr lang="en-US" sz="3600" dirty="0" smtClean="0"/>
              <a:t>We </a:t>
            </a:r>
            <a:r>
              <a:rPr lang="en-US" sz="3600" dirty="0"/>
              <a:t>cannot think that the decisions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we </a:t>
            </a:r>
            <a:r>
              <a:rPr lang="en-US" sz="3600" dirty="0"/>
              <a:t>make or the things we do will supply the finance necessary for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</a:t>
            </a:r>
            <a:r>
              <a:rPr lang="en-US" sz="3600" dirty="0"/>
              <a:t>fulfilment of the mission</a:t>
            </a:r>
            <a:r>
              <a:rPr lang="en-US" sz="3600" dirty="0" smtClean="0"/>
              <a:t>.</a:t>
            </a:r>
            <a:r>
              <a:rPr lang="es-US" sz="3600" dirty="0" smtClean="0">
                <a:effectLst/>
              </a:rPr>
              <a:t> </a:t>
            </a:r>
            <a:endParaRPr lang="es-DO" sz="3600" dirty="0"/>
          </a:p>
        </p:txBody>
      </p:sp>
    </p:spTree>
    <p:extLst>
      <p:ext uri="{BB962C8B-B14F-4D97-AF65-F5344CB8AC3E}">
        <p14:creationId xmlns:p14="http://schemas.microsoft.com/office/powerpoint/2010/main" val="5464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2059</TotalTime>
  <Words>497</Words>
  <Application>Microsoft Office PowerPoint</Application>
  <PresentationFormat>On-screen Show (4:3)</PresentationFormat>
  <Paragraphs>76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Century Gothic</vt:lpstr>
      <vt:lpstr>Wingdings 3</vt:lpstr>
      <vt:lpstr>Ion Boardroom</vt:lpstr>
      <vt:lpstr>THE CHURCH MEMBERS  AND THEIR ROLE WITHIN  THE ADVENTIST FINANCIAL SYSTEM</vt:lpstr>
      <vt:lpstr> FOOD FOR THOUGHT… </vt:lpstr>
      <vt:lpstr>THE QUESTION</vt:lpstr>
      <vt:lpstr>THE SPIRITUAL ANSWER</vt:lpstr>
      <vt:lpstr>THE PRAGMATIC ANSWER</vt:lpstr>
      <vt:lpstr>THE COMPREHENSIVE ANSWER</vt:lpstr>
      <vt:lpstr>A GREAT DIFFERENCE</vt:lpstr>
      <vt:lpstr> CHOSEN BY GOD</vt:lpstr>
      <vt:lpstr>WHEN IT COMES TO FINANCES</vt:lpstr>
      <vt:lpstr>WHEN IT COMES TO FINANCES</vt:lpstr>
      <vt:lpstr>THE CHURCH MEMBER</vt:lpstr>
      <vt:lpstr>THE CHURCH MEMBER</vt:lpstr>
      <vt:lpstr>FOR REFLECTION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REFLECTION</vt:lpstr>
      <vt:lpstr>PowerPoint Presentation</vt:lpstr>
      <vt:lpstr>PowerPoint Presentation</vt:lpstr>
      <vt:lpstr>PowerPoint Presentation</vt:lpstr>
      <vt:lpstr>FOR REFLECTION</vt:lpstr>
      <vt:lpstr>PowerPoint Presentation</vt:lpstr>
      <vt:lpstr>PowerPoint Presentation</vt:lpstr>
      <vt:lpstr>PowerPoint Presentation</vt:lpstr>
      <vt:lpstr>PowerPoint Presentation</vt:lpstr>
      <vt:lpstr>FOR REFLECTION</vt:lpstr>
      <vt:lpstr>PowerPoint Presentation</vt:lpstr>
      <vt:lpstr>PowerPoint Presentation</vt:lpstr>
      <vt:lpstr>FOR REFLECTION</vt:lpstr>
      <vt:lpstr>PowerPoint Presentation</vt:lpstr>
      <vt:lpstr>HOW TO STRENGTHEN THIS LEVEL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MIEMBRO DE IGLESIA Y SU PAPEL DENTRO DEL SISTEMA FINANCIERO ADVENTISTA</dc:title>
  <dc:creator>Microsoft Office User</dc:creator>
  <cp:lastModifiedBy>STS</cp:lastModifiedBy>
  <cp:revision>147</cp:revision>
  <cp:lastPrinted>2016-01-05T02:45:25Z</cp:lastPrinted>
  <dcterms:created xsi:type="dcterms:W3CDTF">2015-12-26T22:11:31Z</dcterms:created>
  <dcterms:modified xsi:type="dcterms:W3CDTF">2017-04-29T02:37:34Z</dcterms:modified>
</cp:coreProperties>
</file>